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2964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our/HlHq8tdSgOOYmpStvCuCu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63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907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738" y="0"/>
            <a:ext cx="402907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402907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738" y="6513513"/>
            <a:ext cx="402907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5265738" y="6513513"/>
            <a:ext cx="402907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b8a3cc51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b8a3cc5164_0_0:notes"/>
          <p:cNvSpPr txBox="1">
            <a:spLocks noGrp="1"/>
          </p:cNvSpPr>
          <p:nvPr>
            <p:ph type="body" idx="1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2b8a3cc5164_0_0:notes"/>
          <p:cNvSpPr txBox="1">
            <a:spLocks noGrp="1"/>
          </p:cNvSpPr>
          <p:nvPr>
            <p:ph type="sldNum" idx="12"/>
          </p:nvPr>
        </p:nvSpPr>
        <p:spPr>
          <a:xfrm>
            <a:off x="5265738" y="6513513"/>
            <a:ext cx="4029000" cy="342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9" descr="pels tag horz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88" y="5848350"/>
            <a:ext cx="2041525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9"/>
          <p:cNvSpPr/>
          <p:nvPr/>
        </p:nvSpPr>
        <p:spPr>
          <a:xfrm>
            <a:off x="0" y="0"/>
            <a:ext cx="8488363" cy="274638"/>
          </a:xfrm>
          <a:custGeom>
            <a:avLst/>
            <a:gdLst/>
            <a:ahLst/>
            <a:cxnLst/>
            <a:rect l="l" t="t" r="r" b="b"/>
            <a:pathLst>
              <a:path w="8488680" h="274320" extrusionOk="0">
                <a:moveTo>
                  <a:pt x="0" y="274320"/>
                </a:moveTo>
                <a:lnTo>
                  <a:pt x="8001000" y="274320"/>
                </a:lnTo>
                <a:lnTo>
                  <a:pt x="848868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9"/>
          <p:cNvSpPr txBox="1">
            <a:spLocks noGrp="1"/>
          </p:cNvSpPr>
          <p:nvPr>
            <p:ph type="ctrTitle"/>
          </p:nvPr>
        </p:nvSpPr>
        <p:spPr>
          <a:xfrm>
            <a:off x="1220094" y="822325"/>
            <a:ext cx="731520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ubTitle" idx="1"/>
          </p:nvPr>
        </p:nvSpPr>
        <p:spPr>
          <a:xfrm>
            <a:off x="1196281" y="3919368"/>
            <a:ext cx="73152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Noto Sans Symbols"/>
              <a:buNone/>
              <a:defRPr sz="2200" b="1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23" name="Google Shape;23;p9" descr="A logo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4661" t="35833" r="14896" b="34834"/>
          <a:stretch/>
        </p:blipFill>
        <p:spPr>
          <a:xfrm>
            <a:off x="2644854" y="4122690"/>
            <a:ext cx="3854292" cy="1605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457200" y="1335134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Font typeface="Verdana"/>
              <a:buChar char="•"/>
              <a:defRPr/>
            </a:lvl1pPr>
            <a:lvl2pPr marL="914400" lvl="1" indent="-393700" algn="l"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Verdana"/>
              <a:buChar char="–"/>
              <a:defRPr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Char char="▪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Verdana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31436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1770928" y="6124675"/>
            <a:ext cx="1238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3009178" y="6124675"/>
            <a:ext cx="4235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457200" y="314325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dt" idx="10"/>
          </p:nvPr>
        </p:nvSpPr>
        <p:spPr>
          <a:xfrm>
            <a:off x="1770928" y="6124675"/>
            <a:ext cx="1238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009178" y="6124675"/>
            <a:ext cx="4235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1770928" y="6124675"/>
            <a:ext cx="1238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3009178" y="6124675"/>
            <a:ext cx="4235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457200" y="314325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457200" y="133508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1770928" y="6124675"/>
            <a:ext cx="1238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ftr" idx="11"/>
          </p:nvPr>
        </p:nvSpPr>
        <p:spPr>
          <a:xfrm>
            <a:off x="3009178" y="6124675"/>
            <a:ext cx="4235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ftr" idx="11"/>
          </p:nvPr>
        </p:nvSpPr>
        <p:spPr>
          <a:xfrm>
            <a:off x="3009178" y="6124675"/>
            <a:ext cx="4235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457200" y="314325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770928" y="6124675"/>
            <a:ext cx="1238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457200" y="133508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Verdana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8" descr="pels tag horz.t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075" y="5851525"/>
            <a:ext cx="1581150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/>
          <p:nvPr/>
        </p:nvSpPr>
        <p:spPr>
          <a:xfrm>
            <a:off x="-7938" y="6530975"/>
            <a:ext cx="9151938" cy="334963"/>
          </a:xfrm>
          <a:custGeom>
            <a:avLst/>
            <a:gdLst/>
            <a:ahLst/>
            <a:cxnLst/>
            <a:rect l="l" t="t" r="r" b="b"/>
            <a:pathLst>
              <a:path w="9144000" h="335280" extrusionOk="0">
                <a:moveTo>
                  <a:pt x="0" y="335280"/>
                </a:moveTo>
                <a:lnTo>
                  <a:pt x="144780" y="335280"/>
                </a:lnTo>
                <a:lnTo>
                  <a:pt x="571500" y="76200"/>
                </a:lnTo>
                <a:lnTo>
                  <a:pt x="9144000" y="76200"/>
                </a:lnTo>
                <a:lnTo>
                  <a:pt x="9144000" y="0"/>
                </a:lnTo>
                <a:lnTo>
                  <a:pt x="55626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 descr="A logo on a black background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14661" t="35833" r="14896" b="34834"/>
          <a:stretch/>
        </p:blipFill>
        <p:spPr>
          <a:xfrm>
            <a:off x="7297946" y="5762226"/>
            <a:ext cx="1846054" cy="7687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hermanns@pe-systems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ctrTitle"/>
          </p:nvPr>
        </p:nvSpPr>
        <p:spPr>
          <a:xfrm>
            <a:off x="0" y="563563"/>
            <a:ext cx="9144000" cy="286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Design Methodologies </a:t>
            </a:r>
            <a:br>
              <a:rPr lang="en-US" dirty="0"/>
            </a:br>
            <a:r>
              <a:rPr lang="en-US" dirty="0"/>
              <a:t>Conference 2025</a:t>
            </a:r>
            <a:br>
              <a:rPr lang="en-US" dirty="0"/>
            </a:br>
            <a:r>
              <a:rPr lang="en-US" dirty="0"/>
              <a:t>-</a:t>
            </a:r>
            <a:br>
              <a:rPr lang="en-US" dirty="0"/>
            </a:br>
            <a:r>
              <a:rPr lang="en-US" dirty="0"/>
              <a:t>Sponsorship</a:t>
            </a:r>
            <a:endParaRPr dirty="0"/>
          </a:p>
        </p:txBody>
      </p:sp>
      <p:sp>
        <p:nvSpPr>
          <p:cNvPr id="51" name="Google Shape;51;p1"/>
          <p:cNvSpPr txBox="1"/>
          <p:nvPr/>
        </p:nvSpPr>
        <p:spPr>
          <a:xfrm>
            <a:off x="1044575" y="5552133"/>
            <a:ext cx="7410450" cy="40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September 2020 – June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8a3cc5164_0_0"/>
          <p:cNvSpPr txBox="1">
            <a:spLocks noGrp="1"/>
          </p:cNvSpPr>
          <p:nvPr>
            <p:ph type="title"/>
          </p:nvPr>
        </p:nvSpPr>
        <p:spPr>
          <a:xfrm>
            <a:off x="457200" y="314362"/>
            <a:ext cx="8229600" cy="91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Conference Topics</a:t>
            </a:r>
            <a:endParaRPr/>
          </a:p>
        </p:txBody>
      </p:sp>
      <p:sp>
        <p:nvSpPr>
          <p:cNvPr id="58" name="Google Shape;58;g2b8a3cc5164_0_0"/>
          <p:cNvSpPr txBox="1">
            <a:spLocks noGrp="1"/>
          </p:cNvSpPr>
          <p:nvPr>
            <p:ph type="body" idx="1"/>
          </p:nvPr>
        </p:nvSpPr>
        <p:spPr>
          <a:xfrm>
            <a:off x="457200" y="1335134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lt2"/>
                </a:solidFill>
              </a:rPr>
              <a:t>•</a:t>
            </a:r>
            <a:r>
              <a:rPr lang="en-US" sz="2400" dirty="0"/>
              <a:t>The Design Methodologies Conference will have four thrusts in 2025</a:t>
            </a:r>
            <a:endParaRPr sz="2400" dirty="0"/>
          </a:p>
          <a:p>
            <a:pPr marL="127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</a:rPr>
              <a:t>–</a:t>
            </a:r>
            <a:r>
              <a:rPr lang="en-US" sz="2400" dirty="0"/>
              <a:t>Design Automation</a:t>
            </a:r>
            <a:endParaRPr sz="2400" dirty="0"/>
          </a:p>
          <a:p>
            <a:pPr marL="127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</a:rPr>
              <a:t>–</a:t>
            </a:r>
            <a:r>
              <a:rPr lang="en-US" sz="2400" dirty="0"/>
              <a:t>Cyber-Security Techniques</a:t>
            </a:r>
            <a:endParaRPr sz="2400" dirty="0"/>
          </a:p>
          <a:p>
            <a:pPr marL="127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</a:rPr>
              <a:t>–</a:t>
            </a:r>
            <a:r>
              <a:rPr lang="en-US" sz="2400" dirty="0"/>
              <a:t>AI / ML and Data Driven Techniques</a:t>
            </a:r>
            <a:endParaRPr sz="2400" dirty="0"/>
          </a:p>
          <a:p>
            <a:pPr marL="127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595959"/>
                </a:solidFill>
              </a:rPr>
              <a:t>–</a:t>
            </a:r>
            <a:r>
              <a:rPr lang="en-US" sz="2400" dirty="0"/>
              <a:t>Measurement, Verification &amp; Test Methods</a:t>
            </a:r>
            <a:endParaRPr sz="2400" dirty="0"/>
          </a:p>
          <a:p>
            <a:pPr marL="127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lt2"/>
                </a:solidFill>
              </a:rPr>
              <a:t>•</a:t>
            </a:r>
            <a:r>
              <a:rPr lang="en-US" sz="2400" dirty="0"/>
              <a:t>These thrusts align with the key themes of TC10</a:t>
            </a:r>
            <a:endParaRPr sz="24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g2b8a3cc5164_0_0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0" name="Google Shape;60;g2b8a3cc5164_0_0"/>
          <p:cNvSpPr txBox="1"/>
          <p:nvPr/>
        </p:nvSpPr>
        <p:spPr>
          <a:xfrm>
            <a:off x="1356750" y="4766214"/>
            <a:ext cx="64305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</a:rPr>
              <a:t>Further information will be made available through conference website: https://attend.ieee.org/dmc-2025</a:t>
            </a:r>
            <a:endParaRPr sz="2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457200" y="31436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Conference Venue</a:t>
            </a: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dt" idx="10"/>
          </p:nvPr>
        </p:nvSpPr>
        <p:spPr>
          <a:xfrm>
            <a:off x="1770928" y="6124675"/>
            <a:ext cx="1238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2024/2/12</a:t>
            </a:r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73D57F8-E1F4-C4CD-D459-31568815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8" y="3362465"/>
            <a:ext cx="3541936" cy="222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town Fayetteville Arkansas">
            <a:extLst>
              <a:ext uri="{FF2B5EF4-FFF2-40B4-BE49-F238E27FC236}">
                <a16:creationId xmlns:a16="http://schemas.microsoft.com/office/drawing/2014/main" id="{CB8C75E5-3947-054E-6EB0-74EB7CF4A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0"/>
          <a:stretch/>
        </p:blipFill>
        <p:spPr bwMode="auto">
          <a:xfrm>
            <a:off x="4649562" y="3362465"/>
            <a:ext cx="3541938" cy="22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Arkansas, Fayetteville - University of Arkansas System">
            <a:extLst>
              <a:ext uri="{FF2B5EF4-FFF2-40B4-BE49-F238E27FC236}">
                <a16:creationId xmlns:a16="http://schemas.microsoft.com/office/drawing/2014/main" id="{263FA1F7-9AFC-FBB1-A666-300EDD28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009782"/>
            <a:ext cx="7264400" cy="21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457200" y="31436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Conference Venue</a:t>
            </a: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dt" idx="10"/>
          </p:nvPr>
        </p:nvSpPr>
        <p:spPr>
          <a:xfrm>
            <a:off x="1770928" y="6124675"/>
            <a:ext cx="1238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3/13/2025</a:t>
            </a:r>
            <a:endParaRPr dirty="0"/>
          </a:p>
        </p:txBody>
      </p:sp>
      <p:sp>
        <p:nvSpPr>
          <p:cNvPr id="79" name="Google Shape;79;p3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EC0AA-C0DC-CF3E-D0A9-646A2AAC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35"/>
          <a:stretch/>
        </p:blipFill>
        <p:spPr>
          <a:xfrm>
            <a:off x="1345932" y="1165225"/>
            <a:ext cx="6452136" cy="4527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457200" y="1335134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Font typeface="Verdana"/>
              <a:buChar char="•"/>
            </a:pPr>
            <a:r>
              <a:rPr lang="en-US" dirty="0"/>
              <a:t>Approx. 100 attendees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240"/>
              <a:buFont typeface="Verdana"/>
              <a:buChar char="•"/>
            </a:pPr>
            <a:r>
              <a:rPr lang="en-US" dirty="0"/>
              <a:t>Academia and Power Electronics Industry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240"/>
              <a:buChar char="•"/>
            </a:pPr>
            <a:r>
              <a:rPr lang="en-US" dirty="0"/>
              <a:t>Interested in Simulation, Test &amp; Measurement, and the linkage of both</a:t>
            </a:r>
            <a:endParaRPr dirty="0"/>
          </a:p>
        </p:txBody>
      </p:sp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457200" y="31436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Target Group</a:t>
            </a: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dt" idx="10"/>
          </p:nvPr>
        </p:nvSpPr>
        <p:spPr>
          <a:xfrm>
            <a:off x="1770928" y="6124675"/>
            <a:ext cx="1238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3/13/2025</a:t>
            </a:r>
            <a:endParaRPr dirty="0"/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457200" y="1335134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Font typeface="Verdana"/>
              <a:buNone/>
            </a:pPr>
            <a:r>
              <a:rPr lang="en-US" dirty="0"/>
              <a:t>Platinum - $3,000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en-US" sz="1600" dirty="0"/>
              <a:t>Exclusive sponsor of keynote 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en-US" sz="1600" dirty="0"/>
              <a:t>Two-minute company introduction during conference opening 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en-US" sz="1600" dirty="0"/>
              <a:t>Exclusive branded conference bag 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en-US" sz="1600" dirty="0"/>
              <a:t>Company logo and paragraph on website and in email blasts with link and in digital communications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en-US" sz="1600" dirty="0"/>
              <a:t>Exhibition space 100 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sq ft</a:t>
            </a:r>
            <a:r>
              <a:rPr lang="en-US" sz="1600" dirty="0"/>
              <a:t>, two exhibition tables, four chairs and room for banners 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en-US" sz="1600" dirty="0"/>
              <a:t>Two complimentary conference registrations</a:t>
            </a:r>
            <a:endParaRPr dirty="0"/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457200" y="31436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Packages</a:t>
            </a:r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dt" idx="10"/>
          </p:nvPr>
        </p:nvSpPr>
        <p:spPr>
          <a:xfrm>
            <a:off x="1770928" y="6124675"/>
            <a:ext cx="1238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3/13/2025</a:t>
            </a:r>
            <a:endParaRPr dirty="0"/>
          </a:p>
        </p:txBody>
      </p:sp>
      <p:sp>
        <p:nvSpPr>
          <p:cNvPr id="104" name="Google Shape;104;p5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5" name="Google Shape;105;p5"/>
          <p:cNvSpPr txBox="1"/>
          <p:nvPr/>
        </p:nvSpPr>
        <p:spPr>
          <a:xfrm>
            <a:off x="4572000" y="1335134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Verdana"/>
              <a:buNone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Gold - $2,000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Exclusive sponsor of keynote 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Company logo and paragraph on website and in email blasts with link and in digital communications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Exhibition space 80 sq ft, one exhibition table, two chairs and room for banners 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complimentary conference registration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457200" y="1335134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Font typeface="Verdana"/>
              <a:buNone/>
            </a:pPr>
            <a:r>
              <a:rPr lang="en-US" dirty="0"/>
              <a:t>Silver - $1,000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en-US" sz="1600" dirty="0"/>
              <a:t>Company logo on website and in email blasts with link and in digital communications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en-US" sz="1600" dirty="0"/>
              <a:t>Exhibition space 60 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sq ft</a:t>
            </a:r>
            <a:r>
              <a:rPr lang="en-US" sz="1600" dirty="0"/>
              <a:t>, one exhibition table, two chairs and room for banners</a:t>
            </a:r>
            <a:endParaRPr dirty="0"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SzPts val="1280"/>
              <a:buFont typeface="Arial"/>
              <a:buChar char="•"/>
            </a:pPr>
            <a:r>
              <a:rPr lang="en-US" sz="1600" dirty="0"/>
              <a:t>One complimentary conference registration</a:t>
            </a:r>
            <a:endParaRPr sz="2400" dirty="0"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31436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Packages</a:t>
            </a:r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dt" idx="10"/>
          </p:nvPr>
        </p:nvSpPr>
        <p:spPr>
          <a:xfrm>
            <a:off x="1770928" y="6124675"/>
            <a:ext cx="1238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3/13/2025</a:t>
            </a:r>
            <a:endParaRPr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4" name="Google Shape;114;p6"/>
          <p:cNvSpPr txBox="1"/>
          <p:nvPr/>
        </p:nvSpPr>
        <p:spPr>
          <a:xfrm>
            <a:off x="4572000" y="1335134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Verdana"/>
              <a:buNone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Bronze - $500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Company logo on website with link 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Exhibition space 50 sq ft, one exhibition table, two chairs and room for banners </a:t>
            </a:r>
            <a:endParaRPr dirty="0"/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Company contact information in conference program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body" idx="1"/>
          </p:nvPr>
        </p:nvSpPr>
        <p:spPr>
          <a:xfrm>
            <a:off x="755650" y="3910176"/>
            <a:ext cx="8229600" cy="22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06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/>
              <a:t>Tristan Evans</a:t>
            </a:r>
            <a:r>
              <a:rPr lang="en-US" sz="1300" dirty="0"/>
              <a:t>				</a:t>
            </a:r>
            <a:r>
              <a:rPr lang="en-US" sz="1300" b="1" dirty="0"/>
              <a:t>Kevin </a:t>
            </a:r>
            <a:r>
              <a:rPr lang="en-US" sz="1300" b="1" dirty="0" err="1"/>
              <a:t>Hermanns</a:t>
            </a:r>
            <a:endParaRPr sz="1300" b="1" dirty="0"/>
          </a:p>
          <a:p>
            <a:pPr marL="342900" lvl="0" indent="-2006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/>
              <a:t>PE-Systems GmbH 				PE-Systems GmbH</a:t>
            </a:r>
            <a:endParaRPr sz="1300" dirty="0"/>
          </a:p>
          <a:p>
            <a:pPr marL="342900" lvl="0" indent="-2006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u="sng" dirty="0">
                <a:solidFill>
                  <a:schemeClr val="hlink"/>
                </a:solidFill>
              </a:rPr>
              <a:t>tristan.evans@pe-systems.de </a:t>
            </a:r>
            <a:r>
              <a:rPr lang="en-US" sz="1500" dirty="0"/>
              <a:t>			</a:t>
            </a:r>
            <a:r>
              <a:rPr lang="en-US" sz="1300" u="sng" dirty="0">
                <a:solidFill>
                  <a:schemeClr val="hlink"/>
                </a:solidFill>
                <a:hlinkClick r:id="rId3"/>
              </a:rPr>
              <a:t>kevin.hermanns@pe-systems.de</a:t>
            </a:r>
            <a:r>
              <a:rPr lang="en-US" sz="1300" dirty="0"/>
              <a:t> </a:t>
            </a:r>
            <a:endParaRPr sz="1300" dirty="0"/>
          </a:p>
          <a:p>
            <a:pPr marL="342900" lvl="0" indent="-200660" algn="l" rtl="0">
              <a:spcBef>
                <a:spcPts val="0"/>
              </a:spcBef>
              <a:spcAft>
                <a:spcPts val="0"/>
              </a:spcAft>
              <a:buSzPts val="2240"/>
              <a:buFont typeface="Verdana"/>
              <a:buNone/>
            </a:pPr>
            <a:endParaRPr dirty="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457200" y="31436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</a:t>
            </a:r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dt" idx="10"/>
          </p:nvPr>
        </p:nvSpPr>
        <p:spPr>
          <a:xfrm>
            <a:off x="1770928" y="6124675"/>
            <a:ext cx="1238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3/13/2025</a:t>
            </a:r>
            <a:endParaRPr dirty="0"/>
          </a:p>
        </p:txBody>
      </p: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7244628" y="6118225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" name="Google Shape;124;p7">
            <a:extLst>
              <a:ext uri="{FF2B5EF4-FFF2-40B4-BE49-F238E27FC236}">
                <a16:creationId xmlns:a16="http://schemas.microsoft.com/office/drawing/2014/main" id="{BBC9AC51-6599-6359-7A0B-6567976D535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9662" y="1884098"/>
            <a:ext cx="1958238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Profile photo of Tristan Evans">
            <a:extLst>
              <a:ext uri="{FF2B5EF4-FFF2-40B4-BE49-F238E27FC236}">
                <a16:creationId xmlns:a16="http://schemas.microsoft.com/office/drawing/2014/main" id="{3CD86A5F-9ADF-96AB-60A3-68EEC04F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0" y="188409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 PELS-IEEE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325</Words>
  <Application>Microsoft Office PowerPoint</Application>
  <PresentationFormat>On-screen Show (4:3)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Verdana</vt:lpstr>
      <vt:lpstr>Template PELS-IEEE</vt:lpstr>
      <vt:lpstr> Design Methodologies  Conference 2025 - Sponsorship</vt:lpstr>
      <vt:lpstr>Conference Topics</vt:lpstr>
      <vt:lpstr>Conference Venue</vt:lpstr>
      <vt:lpstr>Conference Venue</vt:lpstr>
      <vt:lpstr>Target Group</vt:lpstr>
      <vt:lpstr>Packages</vt:lpstr>
      <vt:lpstr>Packages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Design Methodologies  Conference 2024 - Sponsorship</dc:title>
  <dc:creator>kimballjw</dc:creator>
  <cp:lastModifiedBy>Wesley Schwartz</cp:lastModifiedBy>
  <cp:revision>9</cp:revision>
  <dcterms:created xsi:type="dcterms:W3CDTF">2011-09-15T18:54:36Z</dcterms:created>
  <dcterms:modified xsi:type="dcterms:W3CDTF">2025-03-13T14:26:08Z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0x01010015595DD7CE5A5148B4999BBA8EA5DD30</vt:lpwstr>
  </property>
  <property fmtid="{D5CDD505-2E9C-101B-9397-08002B2CF9AE}" pid="3" name="MediaServiceImageTags">
    <vt:lpwstr/>
  </property>
</Properties>
</file>